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6" r:id="rId5"/>
    <p:sldId id="257" r:id="rId6"/>
    <p:sldId id="267" r:id="rId7"/>
    <p:sldId id="268" r:id="rId8"/>
    <p:sldId id="269" r:id="rId9"/>
    <p:sldId id="270" r:id="rId10"/>
    <p:sldId id="271" r:id="rId11"/>
    <p:sldId id="27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2" d="100"/>
          <a:sy n="62" d="100"/>
        </p:scale>
        <p:origin x="828" y="4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UHAMMED" userId="cbb9843be8bfc4cf" providerId="LiveId" clId="{C5C33651-6E9B-4193-ADD1-5784428B13DE}"/>
    <pc:docChg chg="undo redo custSel modSld">
      <pc:chgData name="MUHAMMED" userId="cbb9843be8bfc4cf" providerId="LiveId" clId="{C5C33651-6E9B-4193-ADD1-5784428B13DE}" dt="2023-01-22T11:26:17.676" v="63" actId="113"/>
      <pc:docMkLst>
        <pc:docMk/>
      </pc:docMkLst>
      <pc:sldChg chg="modSp mod">
        <pc:chgData name="MUHAMMED" userId="cbb9843be8bfc4cf" providerId="LiveId" clId="{C5C33651-6E9B-4193-ADD1-5784428B13DE}" dt="2023-01-22T11:24:20.587" v="37"/>
        <pc:sldMkLst>
          <pc:docMk/>
          <pc:sldMk cId="824417123" sldId="257"/>
        </pc:sldMkLst>
        <pc:spChg chg="mod">
          <ac:chgData name="MUHAMMED" userId="cbb9843be8bfc4cf" providerId="LiveId" clId="{C5C33651-6E9B-4193-ADD1-5784428B13DE}" dt="2023-01-22T11:24:20.587" v="37"/>
          <ac:spMkLst>
            <pc:docMk/>
            <pc:sldMk cId="824417123" sldId="257"/>
            <ac:spMk id="4" creationId="{CF9F51A5-2E54-9704-D77D-CF674A00C46D}"/>
          </ac:spMkLst>
        </pc:spChg>
      </pc:sldChg>
      <pc:sldChg chg="modSp mod">
        <pc:chgData name="MUHAMMED" userId="cbb9843be8bfc4cf" providerId="LiveId" clId="{C5C33651-6E9B-4193-ADD1-5784428B13DE}" dt="2023-01-22T11:23:06.301" v="28" actId="20577"/>
        <pc:sldMkLst>
          <pc:docMk/>
          <pc:sldMk cId="745576192" sldId="266"/>
        </pc:sldMkLst>
        <pc:spChg chg="mod">
          <ac:chgData name="MUHAMMED" userId="cbb9843be8bfc4cf" providerId="LiveId" clId="{C5C33651-6E9B-4193-ADD1-5784428B13DE}" dt="2023-01-22T11:23:06.301" v="28" actId="20577"/>
          <ac:spMkLst>
            <pc:docMk/>
            <pc:sldMk cId="745576192" sldId="266"/>
            <ac:spMk id="2" creationId="{E9347C47-EF1D-4B02-906B-219155AD8D0F}"/>
          </ac:spMkLst>
        </pc:spChg>
      </pc:sldChg>
      <pc:sldChg chg="modSp mod">
        <pc:chgData name="MUHAMMED" userId="cbb9843be8bfc4cf" providerId="LiveId" clId="{C5C33651-6E9B-4193-ADD1-5784428B13DE}" dt="2023-01-22T11:24:56.858" v="45" actId="27636"/>
        <pc:sldMkLst>
          <pc:docMk/>
          <pc:sldMk cId="319442661" sldId="267"/>
        </pc:sldMkLst>
        <pc:spChg chg="mod">
          <ac:chgData name="MUHAMMED" userId="cbb9843be8bfc4cf" providerId="LiveId" clId="{C5C33651-6E9B-4193-ADD1-5784428B13DE}" dt="2023-01-22T11:24:56.858" v="45" actId="27636"/>
          <ac:spMkLst>
            <pc:docMk/>
            <pc:sldMk cId="319442661" sldId="267"/>
            <ac:spMk id="3" creationId="{6A2FBB8E-672D-0465-B92E-8EC565CB5220}"/>
          </ac:spMkLst>
        </pc:spChg>
      </pc:sldChg>
      <pc:sldChg chg="addSp modSp mod">
        <pc:chgData name="MUHAMMED" userId="cbb9843be8bfc4cf" providerId="LiveId" clId="{C5C33651-6E9B-4193-ADD1-5784428B13DE}" dt="2023-01-22T11:26:17.676" v="63" actId="113"/>
        <pc:sldMkLst>
          <pc:docMk/>
          <pc:sldMk cId="864014934" sldId="272"/>
        </pc:sldMkLst>
        <pc:spChg chg="add mod">
          <ac:chgData name="MUHAMMED" userId="cbb9843be8bfc4cf" providerId="LiveId" clId="{C5C33651-6E9B-4193-ADD1-5784428B13DE}" dt="2023-01-22T11:26:17.676" v="63" actId="113"/>
          <ac:spMkLst>
            <pc:docMk/>
            <pc:sldMk cId="864014934" sldId="272"/>
            <ac:spMk id="2" creationId="{CC3B0FD9-D2B1-75B7-C5D3-011A904BD917}"/>
          </ac:spMkLst>
        </pc:spChg>
      </pc:sldChg>
    </pc:docChg>
  </pc:docChgLst>
</pc:chgInfo>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1/22/2023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1/22/2023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1/22/2023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1/22/2023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1/22/2023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1/22/2023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1/22/2023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1/22/2023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1/22/2023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1/22/2023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1/22/2023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Store sales prediction</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MUHAMMED SHIBIL C V</a:t>
            </a: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OBJECTIVES</a:t>
            </a:r>
          </a:p>
        </p:txBody>
      </p:sp>
      <p:sp>
        <p:nvSpPr>
          <p:cNvPr id="4" name="Content Placeholder 3">
            <a:extLst>
              <a:ext uri="{FF2B5EF4-FFF2-40B4-BE49-F238E27FC236}">
                <a16:creationId xmlns:a16="http://schemas.microsoft.com/office/drawing/2014/main" id="{CF9F51A5-2E54-9704-D77D-CF674A00C46D}"/>
              </a:ext>
            </a:extLst>
          </p:cNvPr>
          <p:cNvSpPr>
            <a:spLocks noGrp="1"/>
          </p:cNvSpPr>
          <p:nvPr>
            <p:ph idx="1"/>
          </p:nvPr>
        </p:nvSpPr>
        <p:spPr/>
        <p:txBody>
          <a:bodyPr>
            <a:noAutofit/>
          </a:bodyPr>
          <a:lstStyle/>
          <a:p>
            <a:r>
              <a:rPr lang="en-US" sz="2800" dirty="0"/>
              <a:t>The product perspective of the store sales prediction project is focused on providing a solution that can be used by retailers to make data-driven decisions and improve their business performance. The product will take the form of a software application or a platform that can be integrated with a retailer's existing systems. The product will provide retailers with the ability</a:t>
            </a:r>
            <a:endParaRPr lang="en-IN" sz="2800" dirty="0"/>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E9F76-0A9C-D24B-A188-F617B93A03EC}"/>
              </a:ext>
            </a:extLst>
          </p:cNvPr>
          <p:cNvSpPr>
            <a:spLocks noGrp="1"/>
          </p:cNvSpPr>
          <p:nvPr>
            <p:ph type="title"/>
          </p:nvPr>
        </p:nvSpPr>
        <p:spPr/>
        <p:txBody>
          <a:bodyPr/>
          <a:lstStyle/>
          <a:p>
            <a:r>
              <a:rPr lang="en-IN" b="1" dirty="0"/>
              <a:t>Benefits</a:t>
            </a:r>
            <a:r>
              <a:rPr lang="en-IN" dirty="0"/>
              <a:t>:</a:t>
            </a:r>
          </a:p>
        </p:txBody>
      </p:sp>
      <p:sp>
        <p:nvSpPr>
          <p:cNvPr id="3" name="Content Placeholder 2">
            <a:extLst>
              <a:ext uri="{FF2B5EF4-FFF2-40B4-BE49-F238E27FC236}">
                <a16:creationId xmlns:a16="http://schemas.microsoft.com/office/drawing/2014/main" id="{6A2FBB8E-672D-0465-B92E-8EC565CB5220}"/>
              </a:ext>
            </a:extLst>
          </p:cNvPr>
          <p:cNvSpPr>
            <a:spLocks noGrp="1"/>
          </p:cNvSpPr>
          <p:nvPr>
            <p:ph idx="1"/>
          </p:nvPr>
        </p:nvSpPr>
        <p:spPr/>
        <p:txBody>
          <a:bodyPr>
            <a:normAutofit fontScale="92500"/>
          </a:bodyPr>
          <a:lstStyle/>
          <a:p>
            <a:r>
              <a:rPr lang="en-US" sz="3200" dirty="0"/>
              <a:t>store sales prediction is a crucial problem for retailers as it helps them make data-driven decisions to optimize their inventory, marketing, and other operational decisions. The goal of this project is to use historical sales data and other relevant information to predict future sales for a particular store or group of stores, and provide retailers with insights that can help them improve their business performance.</a:t>
            </a:r>
            <a:endParaRPr lang="en-IN" dirty="0"/>
          </a:p>
        </p:txBody>
      </p:sp>
    </p:spTree>
    <p:extLst>
      <p:ext uri="{BB962C8B-B14F-4D97-AF65-F5344CB8AC3E}">
        <p14:creationId xmlns:p14="http://schemas.microsoft.com/office/powerpoint/2010/main" val="319442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8DDF831-746D-2F3C-174F-D0728212D9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4817" y="1202076"/>
            <a:ext cx="10054976" cy="565592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95211F2-C606-9D02-5FC0-62C80C40DB1C}"/>
              </a:ext>
            </a:extLst>
          </p:cNvPr>
          <p:cNvSpPr txBox="1"/>
          <p:nvPr/>
        </p:nvSpPr>
        <p:spPr>
          <a:xfrm>
            <a:off x="4746661" y="283077"/>
            <a:ext cx="5085708" cy="769441"/>
          </a:xfrm>
          <a:prstGeom prst="rect">
            <a:avLst/>
          </a:prstGeom>
          <a:noFill/>
        </p:spPr>
        <p:txBody>
          <a:bodyPr wrap="square" rtlCol="0">
            <a:spAutoFit/>
          </a:bodyPr>
          <a:lstStyle/>
          <a:p>
            <a:r>
              <a:rPr lang="en-IN" sz="4400" b="1" dirty="0"/>
              <a:t>Architecture</a:t>
            </a:r>
          </a:p>
        </p:txBody>
      </p:sp>
    </p:spTree>
    <p:extLst>
      <p:ext uri="{BB962C8B-B14F-4D97-AF65-F5344CB8AC3E}">
        <p14:creationId xmlns:p14="http://schemas.microsoft.com/office/powerpoint/2010/main" val="1136122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83C9B6-6DA2-C676-0C7B-38BF9EF374E7}"/>
              </a:ext>
            </a:extLst>
          </p:cNvPr>
          <p:cNvSpPr txBox="1"/>
          <p:nvPr/>
        </p:nvSpPr>
        <p:spPr>
          <a:xfrm>
            <a:off x="1271427" y="267396"/>
            <a:ext cx="6097712" cy="707886"/>
          </a:xfrm>
          <a:prstGeom prst="rect">
            <a:avLst/>
          </a:prstGeom>
          <a:noFill/>
        </p:spPr>
        <p:txBody>
          <a:bodyPr wrap="square">
            <a:spAutoFit/>
          </a:bodyPr>
          <a:lstStyle/>
          <a:p>
            <a:r>
              <a:rPr lang="en-IN" sz="4000" b="1" i="0" u="none" strike="noStrike" dirty="0">
                <a:solidFill>
                  <a:srgbClr val="000000"/>
                </a:solidFill>
                <a:effectLst/>
                <a:latin typeface="DM Sans" pitchFamily="2" charset="0"/>
              </a:rPr>
              <a:t>Frequent Q&amp;A</a:t>
            </a:r>
            <a:endParaRPr lang="en-IN" sz="4000" dirty="0"/>
          </a:p>
        </p:txBody>
      </p:sp>
      <p:sp>
        <p:nvSpPr>
          <p:cNvPr id="5" name="TextBox 4">
            <a:extLst>
              <a:ext uri="{FF2B5EF4-FFF2-40B4-BE49-F238E27FC236}">
                <a16:creationId xmlns:a16="http://schemas.microsoft.com/office/drawing/2014/main" id="{CBEDA9E0-FAA0-C93A-ABBA-B468F951751E}"/>
              </a:ext>
            </a:extLst>
          </p:cNvPr>
          <p:cNvSpPr txBox="1"/>
          <p:nvPr/>
        </p:nvSpPr>
        <p:spPr>
          <a:xfrm>
            <a:off x="1271427" y="1150706"/>
            <a:ext cx="10040420" cy="5262979"/>
          </a:xfrm>
          <a:prstGeom prst="rect">
            <a:avLst/>
          </a:prstGeom>
          <a:noFill/>
        </p:spPr>
        <p:txBody>
          <a:bodyPr wrap="square">
            <a:spAutoFit/>
          </a:bodyPr>
          <a:lstStyle/>
          <a:p>
            <a:pPr rtl="0">
              <a:spcBef>
                <a:spcPts val="0"/>
              </a:spcBef>
              <a:spcAft>
                <a:spcPts val="0"/>
              </a:spcAft>
            </a:pPr>
            <a:r>
              <a:rPr lang="en-US" sz="2400" b="1" i="0" u="none" strike="noStrike" dirty="0">
                <a:solidFill>
                  <a:srgbClr val="000000"/>
                </a:solidFill>
                <a:effectLst/>
                <a:latin typeface="DM Sans" pitchFamily="2" charset="0"/>
              </a:rPr>
              <a:t>Q) What is the source of the data?</a:t>
            </a:r>
            <a:endParaRPr lang="en-US" sz="2400" b="0" dirty="0">
              <a:effectLst/>
            </a:endParaRPr>
          </a:p>
          <a:p>
            <a:pPr marL="354254"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DM Sans" pitchFamily="2" charset="0"/>
              </a:rPr>
              <a:t>Data was collected from Kaggle, but city specific data can be collected from Central Board of Pollution website.</a:t>
            </a:r>
            <a:endParaRPr lang="en-US" sz="2400" b="0" i="0" u="none" strike="noStrike" dirty="0">
              <a:solidFill>
                <a:srgbClr val="000000"/>
              </a:solidFill>
              <a:effectLst/>
              <a:latin typeface="Arial" panose="020B0604020202020204" pitchFamily="34" charset="0"/>
            </a:endParaRPr>
          </a:p>
          <a:p>
            <a:pPr rtl="0">
              <a:spcBef>
                <a:spcPts val="0"/>
              </a:spcBef>
              <a:spcAft>
                <a:spcPts val="0"/>
              </a:spcAft>
            </a:pPr>
            <a:br>
              <a:rPr lang="en-US" sz="2400" b="0" dirty="0">
                <a:effectLst/>
              </a:rPr>
            </a:br>
            <a:r>
              <a:rPr lang="en-US" sz="2400" b="1" i="0" u="none" strike="noStrike" dirty="0">
                <a:solidFill>
                  <a:srgbClr val="000000"/>
                </a:solidFill>
                <a:effectLst/>
                <a:latin typeface="DM Sans" pitchFamily="2" charset="0"/>
              </a:rPr>
              <a:t>Q) What is the complete flow of your project?</a:t>
            </a:r>
            <a:endParaRPr lang="en-US" sz="2400" b="0" dirty="0">
              <a:effectLst/>
            </a:endParaRPr>
          </a:p>
          <a:p>
            <a:pPr marL="354254"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DM Sans" pitchFamily="2" charset="0"/>
              </a:rPr>
              <a:t>Refer to slide no 4 for better understanding.</a:t>
            </a:r>
            <a:endParaRPr lang="en-US" sz="2400" b="0" i="0" u="none" strike="noStrike" dirty="0">
              <a:solidFill>
                <a:srgbClr val="000000"/>
              </a:solidFill>
              <a:effectLst/>
              <a:latin typeface="Arial" panose="020B0604020202020204" pitchFamily="34" charset="0"/>
            </a:endParaRPr>
          </a:p>
          <a:p>
            <a:pPr rtl="0">
              <a:spcBef>
                <a:spcPts val="0"/>
              </a:spcBef>
              <a:spcAft>
                <a:spcPts val="0"/>
              </a:spcAft>
            </a:pPr>
            <a:br>
              <a:rPr lang="en-US" sz="2400" b="0" dirty="0">
                <a:effectLst/>
              </a:rPr>
            </a:br>
            <a:r>
              <a:rPr lang="en-US" sz="2400" b="1" i="0" u="none" strike="noStrike" dirty="0">
                <a:solidFill>
                  <a:srgbClr val="000000"/>
                </a:solidFill>
                <a:effectLst/>
                <a:latin typeface="DM Sans" pitchFamily="2" charset="0"/>
              </a:rPr>
              <a:t>Q) What techniques were you using for data pre-processing?</a:t>
            </a:r>
            <a:endParaRPr lang="en-US" sz="2400" b="0" dirty="0">
              <a:effectLst/>
            </a:endParaRPr>
          </a:p>
          <a:p>
            <a:pPr marL="354254"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DM Sans" pitchFamily="2" charset="0"/>
              </a:rPr>
              <a:t>In data pre processing, we analyzed the data, found the important features, and based on the domain knowledge, we eliminated the unnecessary columns. We also tried to fill Missing Values with mean, median and mode but still the data have the same correlations. Thus removing the columns with high </a:t>
            </a:r>
            <a:r>
              <a:rPr lang="en-US" sz="2400" b="0" i="0" u="none" strike="noStrike" dirty="0" err="1">
                <a:solidFill>
                  <a:srgbClr val="000000"/>
                </a:solidFill>
                <a:effectLst/>
                <a:latin typeface="DM Sans" pitchFamily="2" charset="0"/>
              </a:rPr>
              <a:t>NaN</a:t>
            </a:r>
            <a:r>
              <a:rPr lang="en-US" sz="2400" b="0" i="0" u="none" strike="noStrike" dirty="0">
                <a:solidFill>
                  <a:srgbClr val="000000"/>
                </a:solidFill>
                <a:effectLst/>
                <a:latin typeface="DM Sans" pitchFamily="2" charset="0"/>
              </a:rPr>
              <a:t> values was the better option for us.</a:t>
            </a:r>
            <a:endParaRPr lang="en-US" sz="24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728028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74808D-3AE9-3C9B-BA9B-86899D9CB386}"/>
              </a:ext>
            </a:extLst>
          </p:cNvPr>
          <p:cNvSpPr txBox="1"/>
          <p:nvPr/>
        </p:nvSpPr>
        <p:spPr>
          <a:xfrm>
            <a:off x="1241460" y="2250042"/>
            <a:ext cx="10263883" cy="3108543"/>
          </a:xfrm>
          <a:prstGeom prst="rect">
            <a:avLst/>
          </a:prstGeom>
          <a:noFill/>
        </p:spPr>
        <p:txBody>
          <a:bodyPr wrap="square">
            <a:spAutoFit/>
          </a:bodyPr>
          <a:lstStyle/>
          <a:p>
            <a:pPr rtl="0">
              <a:spcBef>
                <a:spcPts val="0"/>
              </a:spcBef>
              <a:spcAft>
                <a:spcPts val="0"/>
              </a:spcAft>
            </a:pPr>
            <a:r>
              <a:rPr lang="en-US" sz="2800" b="1" i="0" u="none" strike="noStrike" dirty="0">
                <a:solidFill>
                  <a:srgbClr val="000000"/>
                </a:solidFill>
                <a:effectLst/>
                <a:latin typeface="DM Sans" pitchFamily="2" charset="0"/>
              </a:rPr>
              <a:t>Q) How did you choose the model?</a:t>
            </a:r>
            <a:endParaRPr lang="en-US" sz="2800" b="0" dirty="0">
              <a:effectLst/>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After implementing hyper parameter tuning, we were able to do model selection based on the metrics and how it was performing on unseen data. The final model we chose was Random Forest Classifier.</a:t>
            </a:r>
            <a:endParaRPr lang="en-US" sz="2800" b="0" i="0" u="none" strike="noStrike" dirty="0">
              <a:solidFill>
                <a:srgbClr val="000000"/>
              </a:solidFill>
              <a:effectLst/>
              <a:latin typeface="Arial" panose="020B0604020202020204" pitchFamily="34" charset="0"/>
            </a:endParaRPr>
          </a:p>
          <a:p>
            <a:pPr rtl="0">
              <a:spcBef>
                <a:spcPts val="0"/>
              </a:spcBef>
              <a:spcAft>
                <a:spcPts val="0"/>
              </a:spcAft>
            </a:pPr>
            <a:br>
              <a:rPr lang="en-US" sz="2800" b="0" dirty="0">
                <a:effectLst/>
              </a:rPr>
            </a:br>
            <a:endParaRPr lang="en-US" sz="28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7971047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97BBAEB-F52B-E52E-F644-F0DF7671B241}"/>
              </a:ext>
            </a:extLst>
          </p:cNvPr>
          <p:cNvSpPr txBox="1"/>
          <p:nvPr/>
        </p:nvSpPr>
        <p:spPr>
          <a:xfrm>
            <a:off x="914400" y="174661"/>
            <a:ext cx="10993348" cy="4832092"/>
          </a:xfrm>
          <a:prstGeom prst="rect">
            <a:avLst/>
          </a:prstGeom>
          <a:noFill/>
        </p:spPr>
        <p:txBody>
          <a:bodyPr wrap="square">
            <a:spAutoFit/>
          </a:bodyPr>
          <a:lstStyle/>
          <a:p>
            <a:pPr rtl="0">
              <a:spcBef>
                <a:spcPts val="0"/>
              </a:spcBef>
              <a:spcAft>
                <a:spcPts val="0"/>
              </a:spcAft>
            </a:pPr>
            <a:r>
              <a:rPr lang="en-US" sz="2800" b="1" i="0" u="none" strike="noStrike" dirty="0">
                <a:solidFill>
                  <a:srgbClr val="000000"/>
                </a:solidFill>
                <a:effectLst/>
                <a:latin typeface="DM Sans" pitchFamily="2" charset="0"/>
              </a:rPr>
              <a:t>Q) What are the different stages of deployment?</a:t>
            </a:r>
            <a:endParaRPr lang="en-US" sz="2800" b="0" dirty="0">
              <a:effectLst/>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When the model was ready, we deployed the model using </a:t>
            </a:r>
            <a:r>
              <a:rPr lang="en-US" sz="2800" b="0" i="0" u="none" strike="noStrike" dirty="0" err="1">
                <a:solidFill>
                  <a:srgbClr val="000000"/>
                </a:solidFill>
                <a:effectLst/>
                <a:latin typeface="DM Sans" pitchFamily="2" charset="0"/>
              </a:rPr>
              <a:t>Streamlit</a:t>
            </a:r>
            <a:r>
              <a:rPr lang="en-US" sz="2800" b="0" i="0" u="none" strike="noStrike" dirty="0">
                <a:solidFill>
                  <a:srgbClr val="000000"/>
                </a:solidFill>
                <a:effectLst/>
                <a:latin typeface="DM Sans" pitchFamily="2" charset="0"/>
              </a:rPr>
              <a:t> on Heroku and performed some test.</a:t>
            </a:r>
            <a:endParaRPr lang="en-US" sz="2800" b="0" i="0" u="none" strike="noStrike" dirty="0">
              <a:solidFill>
                <a:srgbClr val="000000"/>
              </a:solidFill>
              <a:effectLst/>
              <a:latin typeface="Arial" panose="020B0604020202020204" pitchFamily="34" charset="0"/>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We added the common values or ranges of each parameter to better help the user to select the value.</a:t>
            </a:r>
            <a:endParaRPr lang="en-US" sz="2800" b="0" i="0" u="none" strike="noStrike" dirty="0">
              <a:solidFill>
                <a:srgbClr val="000000"/>
              </a:solidFill>
              <a:effectLst/>
              <a:latin typeface="Arial" panose="020B0604020202020204" pitchFamily="34" charset="0"/>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We then created the Explore page with the help of our EDA notebook where we embedded different types of graphs for each parameters.</a:t>
            </a:r>
            <a:endParaRPr lang="en-US" sz="2800" b="0" i="0" u="none" strike="noStrike" dirty="0">
              <a:solidFill>
                <a:srgbClr val="000000"/>
              </a:solidFill>
              <a:effectLst/>
              <a:latin typeface="Arial" panose="020B0604020202020204" pitchFamily="34" charset="0"/>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We then added the animations and improved the user interface.</a:t>
            </a:r>
            <a:endParaRPr lang="en-US" sz="2800" b="0" i="0" u="none" strike="noStrike" dirty="0">
              <a:solidFill>
                <a:srgbClr val="000000"/>
              </a:solidFill>
              <a:effectLst/>
              <a:latin typeface="Arial" panose="020B0604020202020204" pitchFamily="34" charset="0"/>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Once everything was finalized, we deploy it in production.</a:t>
            </a:r>
            <a:endParaRPr lang="en-US" sz="28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1178709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C3B0FD9-D2B1-75B7-C5D3-011A904BD917}"/>
              </a:ext>
            </a:extLst>
          </p:cNvPr>
          <p:cNvSpPr txBox="1"/>
          <p:nvPr/>
        </p:nvSpPr>
        <p:spPr>
          <a:xfrm>
            <a:off x="3554859" y="2644170"/>
            <a:ext cx="6667928" cy="1569660"/>
          </a:xfrm>
          <a:prstGeom prst="rect">
            <a:avLst/>
          </a:prstGeom>
          <a:noFill/>
        </p:spPr>
        <p:txBody>
          <a:bodyPr wrap="square" rtlCol="0">
            <a:spAutoFit/>
          </a:bodyPr>
          <a:lstStyle/>
          <a:p>
            <a:r>
              <a:rPr lang="en-IN" sz="9600" b="1" dirty="0"/>
              <a:t>THANK YOU </a:t>
            </a:r>
          </a:p>
        </p:txBody>
      </p:sp>
    </p:spTree>
    <p:extLst>
      <p:ext uri="{BB962C8B-B14F-4D97-AF65-F5344CB8AC3E}">
        <p14:creationId xmlns:p14="http://schemas.microsoft.com/office/powerpoint/2010/main" val="86401493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45FB24-BEC6-4D44-888B-84AEBBA2DC0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Crop design</Template>
  <TotalTime>13</TotalTime>
  <Words>418</Words>
  <Application>Microsoft Office PowerPoint</Application>
  <PresentationFormat>Widescreen</PresentationFormat>
  <Paragraphs>24</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DM Sans</vt:lpstr>
      <vt:lpstr>Franklin Gothic Book</vt:lpstr>
      <vt:lpstr>Crop</vt:lpstr>
      <vt:lpstr>Store sales prediction</vt:lpstr>
      <vt:lpstr>OBJECTIVES</vt:lpstr>
      <vt:lpstr>Benefits: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LIFE EXPECTANCY PREDICTION</dc:title>
  <dc:creator>MUHAMMED</dc:creator>
  <cp:lastModifiedBy>MUHAMMED</cp:lastModifiedBy>
  <cp:revision>1</cp:revision>
  <dcterms:created xsi:type="dcterms:W3CDTF">2023-01-17T06:47:20Z</dcterms:created>
  <dcterms:modified xsi:type="dcterms:W3CDTF">2023-01-22T11:26:26Z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